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63" r:id="rId4"/>
    <p:sldId id="260" r:id="rId5"/>
    <p:sldId id="262" r:id="rId6"/>
    <p:sldId id="273" r:id="rId7"/>
    <p:sldId id="272" r:id="rId8"/>
    <p:sldId id="274" r:id="rId9"/>
    <p:sldId id="275" r:id="rId10"/>
    <p:sldId id="259" r:id="rId11"/>
    <p:sldId id="257" r:id="rId12"/>
    <p:sldId id="258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2F09-1DAF-4358-B773-043BAFA19298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1E413-EFB2-4C63-9AD6-E39792BA57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4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0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5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2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2A08-E23C-4AD3-8102-95227A164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E901-8C18-41EC-923A-678A71E1E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282D-3990-4DD2-903F-CA1D7C84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521-9127-4197-B0D7-D5F3AA5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0641-D1BE-4B68-914F-044D7636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1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F142-AFD0-4F9D-81EC-C0CE71F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15A59-A797-4F94-8D65-E1B7A11D2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64AA-A3F1-4C20-A01C-4F8A6501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BC11-0D77-49E9-9D58-1EFC3611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8779-81FA-4954-981A-ADDEE761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6A4BE-062A-4D45-9FF1-B0F0DB63B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9EE7E-77A9-44DA-B48C-34643286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E1A0-9ED8-4FAD-8BA6-F59E8584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C21E-24EE-45E6-964C-3963B22F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637-2030-4FF4-A1FF-DB503D4C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4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67E7-E306-4C38-9CBA-782F2D18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B311-CE2D-4F78-B06C-187B5C055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9CBF-EC03-4900-99D1-0CE8AABC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EB6F-DD5B-412D-A834-18DDF961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7548-D9F0-48DE-A783-D9493D78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6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F4F-DA97-4D1C-98E9-207550E8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7899-7E82-409F-8BB9-DEE93445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8B94-86E8-4EE1-B826-28ACDA85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49A4-C59F-4073-B01F-9FE4D9CB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438C4-5F9B-48A9-9C90-9A8CB63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2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C174-B097-4B07-9AA7-05FC1CBA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3DB5-BCFB-4908-9049-C0A25BE8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4BC82-6000-4692-AA05-E9061A5F9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E6BF-2101-4908-BA12-91334C31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DB8B-62D3-4E13-A20B-446D68B1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A5CB-6D6B-4263-8C3B-1E25934D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D1A1-00DE-4F47-922C-B508AEE0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65AC4-498F-4188-BE9F-F677CCD0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5D2E-5A81-40B2-99CF-9490EB3DA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DBCEA-99AA-46A9-AFC7-F6F8246A0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D0DB-0AA9-460D-ADEA-ED63F106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388B9-0850-4C47-B5E8-FE4686F1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F74CC-7772-4750-A1C8-6582894C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6A21F-26EC-4F43-9BDD-6AA3934C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89B-FDBE-4696-A1FB-4C8DDD81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40938-F839-4E39-81C7-849D0FEA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68E43-FCE0-4E78-97B2-85BDB848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E6CE3-E216-444A-940B-3E006A76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0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90BC8-911B-43B5-92F6-CABCE95A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1FC34-5CFF-4BAA-B1A3-08BB09B6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B2D5-A085-483D-9502-9876DDD2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5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DE38-BA28-476F-AD10-24F357A7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77C1-4C17-4CD4-86B9-44D89BC4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E3483-BE35-4D38-BEB1-174D0DA6C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F8196-1325-446A-85BE-5996EBF6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1B32-B6E0-417B-B823-6A7BEE51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A9C-8ACB-4F36-9241-DD7DF011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3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B358-5FA1-4AC6-B07F-383B79A6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07898-402F-4F15-B974-0309B34A6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34D18-7B19-4369-81A6-899877B21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55B0-B6E7-4669-8F37-9A038E03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681E4-7399-4C91-BD60-5268AF29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50174-EA7A-43B8-8E06-A86C0584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1248-0B6C-4C90-963F-CD7D4D07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9A358-635B-42B5-AED6-E567C9D6B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7F0C-9827-49B0-B1BE-FF6E2E1A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4EF7-E92F-427F-AFC0-C6538CB0B4B0}" type="datetimeFigureOut">
              <a:rPr lang="en-US" smtClean="0"/>
              <a:t>5/28/2020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AFCF-9260-4401-8BE0-CD9DFC6C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E082-E03F-4C61-AF8F-1A0D1CB9A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5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EDB5-0D4F-41A3-ACB2-E260F46F8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6BB79-6B38-4E02-916F-C6AFF0704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24926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96DA6-CEB2-4FB3-B959-74BF5799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Dorsolateral prefrontal cortex (Maynard et al., 2020)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F41341-939A-43E4-BF17-183C287C9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Manual annotation by expert based on cytoarchitecture and selected marker genes</a:t>
            </a:r>
          </a:p>
          <a:p>
            <a:pPr lvl="1"/>
            <a:r>
              <a:rPr lang="en-US" dirty="0"/>
              <a:t>Considered ground truth</a:t>
            </a:r>
          </a:p>
          <a:p>
            <a:pPr lvl="1"/>
            <a:r>
              <a:rPr lang="en-US" dirty="0"/>
              <a:t>Labor-intensive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0D56F1-91EE-40CC-B8BA-E14614349C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9FAA00CC-71C6-4C4A-9C04-CB74002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Non-spatial clustering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FE5DEAB3-0AA4-4ACB-8830-0173A96DB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nearest neighbor clustering on top 50 principal components (PCs) generated from highly variable genes (HVGs) + spatial coordinates</a:t>
            </a:r>
          </a:p>
          <a:p>
            <a:r>
              <a:rPr lang="en-US" dirty="0"/>
              <a:t>Set to return 8 clusters to improve clustering performance</a:t>
            </a:r>
          </a:p>
          <a:p>
            <a:r>
              <a:rPr lang="en-US" dirty="0"/>
              <a:t>Adjusted Rand Index (ARI) = 0.27</a:t>
            </a:r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C66943F2-C6C4-442D-BEC1-23778A5D86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DD1C4B-A253-465B-86B5-C3EF1607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C7C1FE-FF74-4B96-BEDD-75DAAD275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Spatial clustering on top 9 principal components (PCs) generated from highly variable genes (HVGs)</a:t>
            </a:r>
          </a:p>
          <a:p>
            <a:r>
              <a:rPr lang="en-US" dirty="0"/>
              <a:t>Set to return 7 clusters to match prior knowledge of prefrontal cortex cytoarchitecture</a:t>
            </a:r>
          </a:p>
          <a:p>
            <a:r>
              <a:rPr lang="en-US" dirty="0"/>
              <a:t>ARI = 0.47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C9B05-2699-416A-9143-239DDFC81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2091-9F05-433F-B2C1-CC27BF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0EA59-1C03-4CCD-90FF-CCAF4ECE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is not a single cell technology</a:t>
            </a:r>
          </a:p>
          <a:p>
            <a:r>
              <a:rPr lang="en-US" dirty="0"/>
              <a:t>Deconvolution can:</a:t>
            </a:r>
          </a:p>
          <a:p>
            <a:pPr lvl="1"/>
            <a:r>
              <a:rPr lang="en-US" dirty="0"/>
              <a:t>Increase the resolution of the spatial map</a:t>
            </a:r>
          </a:p>
          <a:p>
            <a:pPr lvl="1"/>
            <a:r>
              <a:rPr lang="en-US" dirty="0"/>
              <a:t>Allow for better understanding of tissues composed of heterogenous mixtures of cells (e.g. tumor microenvironment)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3759871-BE83-4F45-8028-D5D810B7254E}"/>
              </a:ext>
            </a:extLst>
          </p:cNvPr>
          <p:cNvGrpSpPr/>
          <p:nvPr/>
        </p:nvGrpSpPr>
        <p:grpSpPr>
          <a:xfrm>
            <a:off x="7165522" y="3911033"/>
            <a:ext cx="2491738" cy="2670129"/>
            <a:chOff x="7165522" y="4058194"/>
            <a:chExt cx="2491738" cy="26701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29B329-121C-4F07-A221-B9DD8E0A93D1}"/>
                </a:ext>
              </a:extLst>
            </p:cNvPr>
            <p:cNvGrpSpPr/>
            <p:nvPr/>
          </p:nvGrpSpPr>
          <p:grpSpPr>
            <a:xfrm>
              <a:off x="7165522" y="4058194"/>
              <a:ext cx="2491738" cy="2670129"/>
              <a:chOff x="8458204" y="3944982"/>
              <a:chExt cx="2491738" cy="267012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2CA2C5-9338-4E53-83F3-EE0B7DDB4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0633" r="28227"/>
              <a:stretch/>
            </p:blipFill>
            <p:spPr>
              <a:xfrm>
                <a:off x="8458204" y="3944982"/>
                <a:ext cx="2491738" cy="2670129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2FE2325-0AA6-4F07-BFD0-C4695F845DBB}"/>
                  </a:ext>
                </a:extLst>
              </p:cNvPr>
              <p:cNvSpPr/>
              <p:nvPr/>
            </p:nvSpPr>
            <p:spPr>
              <a:xfrm>
                <a:off x="8561618" y="5860869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1165AD-BD68-470A-B091-D9B965BB5EDA}"/>
                  </a:ext>
                </a:extLst>
              </p:cNvPr>
              <p:cNvSpPr/>
              <p:nvPr/>
            </p:nvSpPr>
            <p:spPr>
              <a:xfrm>
                <a:off x="8458204" y="436122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6CDF16F-42BD-4602-9672-F7E2230185E7}"/>
                  </a:ext>
                </a:extLst>
              </p:cNvPr>
              <p:cNvSpPr/>
              <p:nvPr/>
            </p:nvSpPr>
            <p:spPr>
              <a:xfrm>
                <a:off x="10542818" y="586481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80A352-8307-4483-9EB7-84CDEF34616E}"/>
                  </a:ext>
                </a:extLst>
              </p:cNvPr>
              <p:cNvSpPr/>
              <p:nvPr/>
            </p:nvSpPr>
            <p:spPr>
              <a:xfrm>
                <a:off x="10560235" y="438129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E1A62E-1BCB-4BDE-84EB-EA3097949A5F}"/>
                </a:ext>
              </a:extLst>
            </p:cNvPr>
            <p:cNvSpPr/>
            <p:nvPr/>
          </p:nvSpPr>
          <p:spPr>
            <a:xfrm>
              <a:off x="9098996" y="509567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04244E-21C1-4B3F-880D-100CEAF5FF63}"/>
                </a:ext>
              </a:extLst>
            </p:cNvPr>
            <p:cNvSpPr/>
            <p:nvPr/>
          </p:nvSpPr>
          <p:spPr>
            <a:xfrm>
              <a:off x="8176807" y="517035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FBC9F9-EF79-47BA-B8C4-0B94837B873A}"/>
                </a:ext>
              </a:extLst>
            </p:cNvPr>
            <p:cNvSpPr/>
            <p:nvPr/>
          </p:nvSpPr>
          <p:spPr>
            <a:xfrm>
              <a:off x="8342809" y="510213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460B71-67D1-4787-AE42-B77D54CDA029}"/>
                </a:ext>
              </a:extLst>
            </p:cNvPr>
            <p:cNvSpPr/>
            <p:nvPr/>
          </p:nvSpPr>
          <p:spPr>
            <a:xfrm>
              <a:off x="8337099" y="5317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17B078-6C04-45FD-AB19-C472BB80C126}"/>
                </a:ext>
              </a:extLst>
            </p:cNvPr>
            <p:cNvSpPr/>
            <p:nvPr/>
          </p:nvSpPr>
          <p:spPr>
            <a:xfrm>
              <a:off x="8150417" y="53474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DF3F00-7BAB-412E-B4CC-5CB4E44A61D6}"/>
                </a:ext>
              </a:extLst>
            </p:cNvPr>
            <p:cNvSpPr/>
            <p:nvPr/>
          </p:nvSpPr>
          <p:spPr>
            <a:xfrm>
              <a:off x="8316419" y="54899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C028BB-3111-4DB2-ACB7-4F650BC0085B}"/>
                </a:ext>
              </a:extLst>
            </p:cNvPr>
            <p:cNvSpPr/>
            <p:nvPr/>
          </p:nvSpPr>
          <p:spPr>
            <a:xfrm>
              <a:off x="8498478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696265-09E1-4776-923F-7B4B5083FC96}"/>
                </a:ext>
              </a:extLst>
            </p:cNvPr>
            <p:cNvSpPr/>
            <p:nvPr/>
          </p:nvSpPr>
          <p:spPr>
            <a:xfrm>
              <a:off x="8476711" y="54217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434E29-A0A2-466C-A8DA-9AE1A7DCF5FD}"/>
                </a:ext>
              </a:extLst>
            </p:cNvPr>
            <p:cNvSpPr/>
            <p:nvPr/>
          </p:nvSpPr>
          <p:spPr>
            <a:xfrm>
              <a:off x="8980453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6F0861-B788-4C1B-A37B-99959458AD70}"/>
                </a:ext>
              </a:extLst>
            </p:cNvPr>
            <p:cNvSpPr/>
            <p:nvPr/>
          </p:nvSpPr>
          <p:spPr>
            <a:xfrm>
              <a:off x="9019634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044E6-7383-4990-A6AC-267BA74427AF}"/>
                </a:ext>
              </a:extLst>
            </p:cNvPr>
            <p:cNvSpPr/>
            <p:nvPr/>
          </p:nvSpPr>
          <p:spPr>
            <a:xfrm>
              <a:off x="9356956" y="52751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279EC9-9199-4395-AD3F-D8B2BEC2C24B}"/>
                </a:ext>
              </a:extLst>
            </p:cNvPr>
            <p:cNvSpPr/>
            <p:nvPr/>
          </p:nvSpPr>
          <p:spPr>
            <a:xfrm>
              <a:off x="9147746" y="5259742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9AB92D-0C7A-45D7-A0EB-FDCED1E9F4CC}"/>
                </a:ext>
              </a:extLst>
            </p:cNvPr>
            <p:cNvSpPr/>
            <p:nvPr/>
          </p:nvSpPr>
          <p:spPr>
            <a:xfrm>
              <a:off x="9223466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8036A3-065C-4886-9D3E-D1C2C05E12A0}"/>
                </a:ext>
              </a:extLst>
            </p:cNvPr>
            <p:cNvSpPr/>
            <p:nvPr/>
          </p:nvSpPr>
          <p:spPr>
            <a:xfrm>
              <a:off x="9271093" y="5163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24AB38-EA77-436A-9EB7-5B0932F69C26}"/>
                </a:ext>
              </a:extLst>
            </p:cNvPr>
            <p:cNvSpPr/>
            <p:nvPr/>
          </p:nvSpPr>
          <p:spPr>
            <a:xfrm>
              <a:off x="8571140" y="61155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7DF933-74BE-4AD1-BFE7-1110296D3612}"/>
                </a:ext>
              </a:extLst>
            </p:cNvPr>
            <p:cNvSpPr/>
            <p:nvPr/>
          </p:nvSpPr>
          <p:spPr>
            <a:xfrm>
              <a:off x="8759469" y="600652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75B23C-533B-49BA-85AA-D1EF3C4A5B20}"/>
                </a:ext>
              </a:extLst>
            </p:cNvPr>
            <p:cNvSpPr/>
            <p:nvPr/>
          </p:nvSpPr>
          <p:spPr>
            <a:xfrm>
              <a:off x="8571140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031FF8-0B2F-4599-8619-3C07A57A4439}"/>
                </a:ext>
              </a:extLst>
            </p:cNvPr>
            <p:cNvSpPr/>
            <p:nvPr/>
          </p:nvSpPr>
          <p:spPr>
            <a:xfrm>
              <a:off x="8733344" y="621735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F359931-FB60-4692-9B17-DFF29E3EA5BF}"/>
                </a:ext>
              </a:extLst>
            </p:cNvPr>
            <p:cNvSpPr/>
            <p:nvPr/>
          </p:nvSpPr>
          <p:spPr>
            <a:xfrm>
              <a:off x="8895548" y="61397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70AEB4-67CB-4131-BB66-F2D4BCDC1A08}"/>
                </a:ext>
              </a:extLst>
            </p:cNvPr>
            <p:cNvSpPr/>
            <p:nvPr/>
          </p:nvSpPr>
          <p:spPr>
            <a:xfrm>
              <a:off x="8739344" y="63743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B57491-E57E-446E-9652-52DDECA40E9B}"/>
                </a:ext>
              </a:extLst>
            </p:cNvPr>
            <p:cNvSpPr/>
            <p:nvPr/>
          </p:nvSpPr>
          <p:spPr>
            <a:xfrm>
              <a:off x="8921386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F36D1D-E2DD-448E-90D3-381D1A8BEBC0}"/>
                </a:ext>
              </a:extLst>
            </p:cNvPr>
            <p:cNvSpPr/>
            <p:nvPr/>
          </p:nvSpPr>
          <p:spPr>
            <a:xfrm>
              <a:off x="7903863" y="60078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29196DF-A0C3-4AA7-86E2-B35951CDF1D2}"/>
                </a:ext>
              </a:extLst>
            </p:cNvPr>
            <p:cNvSpPr/>
            <p:nvPr/>
          </p:nvSpPr>
          <p:spPr>
            <a:xfrm>
              <a:off x="8059258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17EA688-81A2-44EC-A00A-F2ADF64E4314}"/>
                </a:ext>
              </a:extLst>
            </p:cNvPr>
            <p:cNvSpPr/>
            <p:nvPr/>
          </p:nvSpPr>
          <p:spPr>
            <a:xfrm>
              <a:off x="7986864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8A7341-210E-4D46-AA03-2321A86F4DD1}"/>
                </a:ext>
              </a:extLst>
            </p:cNvPr>
            <p:cNvSpPr/>
            <p:nvPr/>
          </p:nvSpPr>
          <p:spPr>
            <a:xfrm>
              <a:off x="7875433" y="61462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B9E11E2-C98B-475B-9398-8F4991374BD5}"/>
                </a:ext>
              </a:extLst>
            </p:cNvPr>
            <p:cNvSpPr/>
            <p:nvPr/>
          </p:nvSpPr>
          <p:spPr>
            <a:xfrm>
              <a:off x="7764002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8EC381-276F-4A34-BFEE-479C77B806D6}"/>
                </a:ext>
              </a:extLst>
            </p:cNvPr>
            <p:cNvSpPr/>
            <p:nvPr/>
          </p:nvSpPr>
          <p:spPr>
            <a:xfrm>
              <a:off x="7798142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C49D59-D0C3-48EF-86C1-2AC076221210}"/>
                </a:ext>
              </a:extLst>
            </p:cNvPr>
            <p:cNvSpPr/>
            <p:nvPr/>
          </p:nvSpPr>
          <p:spPr>
            <a:xfrm>
              <a:off x="7893256" y="641674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9BE39C-C43E-487B-85A1-899B3B0E3342}"/>
                </a:ext>
              </a:extLst>
            </p:cNvPr>
            <p:cNvSpPr/>
            <p:nvPr/>
          </p:nvSpPr>
          <p:spPr>
            <a:xfrm>
              <a:off x="7613204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2DAB90-378E-49D1-9587-5CDC6D269F6B}"/>
                </a:ext>
              </a:extLst>
            </p:cNvPr>
            <p:cNvSpPr/>
            <p:nvPr/>
          </p:nvSpPr>
          <p:spPr>
            <a:xfrm>
              <a:off x="7685589" y="52747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EC2C2B4-07C9-42C1-90B5-72BEFADBABB9}"/>
                </a:ext>
              </a:extLst>
            </p:cNvPr>
            <p:cNvSpPr/>
            <p:nvPr/>
          </p:nvSpPr>
          <p:spPr>
            <a:xfrm>
              <a:off x="7460397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C54C65-9EA2-4964-B38F-3FD1652A5DC1}"/>
                </a:ext>
              </a:extLst>
            </p:cNvPr>
            <p:cNvSpPr/>
            <p:nvPr/>
          </p:nvSpPr>
          <p:spPr>
            <a:xfrm>
              <a:off x="7493197" y="53023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CD9282-9A3C-43C8-A83B-27F77E046485}"/>
                </a:ext>
              </a:extLst>
            </p:cNvPr>
            <p:cNvSpPr/>
            <p:nvPr/>
          </p:nvSpPr>
          <p:spPr>
            <a:xfrm>
              <a:off x="7310603" y="538999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7779D0-DE48-48CB-A280-1C89B0DD15CF}"/>
                </a:ext>
              </a:extLst>
            </p:cNvPr>
            <p:cNvSpPr/>
            <p:nvPr/>
          </p:nvSpPr>
          <p:spPr>
            <a:xfrm>
              <a:off x="7340398" y="51767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82C115-4B13-45D3-AEEA-EB0ECD986B5D}"/>
                </a:ext>
              </a:extLst>
            </p:cNvPr>
            <p:cNvSpPr/>
            <p:nvPr/>
          </p:nvSpPr>
          <p:spPr>
            <a:xfrm>
              <a:off x="7558028" y="51579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BD823C-0CCC-4E3B-8E86-460D09F17E67}"/>
                </a:ext>
              </a:extLst>
            </p:cNvPr>
            <p:cNvSpPr/>
            <p:nvPr/>
          </p:nvSpPr>
          <p:spPr>
            <a:xfrm>
              <a:off x="7741748" y="44744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CC6C00C-711B-4B46-B7EE-BF812EB42550}"/>
                </a:ext>
              </a:extLst>
            </p:cNvPr>
            <p:cNvSpPr/>
            <p:nvPr/>
          </p:nvSpPr>
          <p:spPr>
            <a:xfrm>
              <a:off x="7709431" y="431088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5D1CE0-F6A1-419B-A3A4-D52F9122C37E}"/>
                </a:ext>
              </a:extLst>
            </p:cNvPr>
            <p:cNvSpPr/>
            <p:nvPr/>
          </p:nvSpPr>
          <p:spPr>
            <a:xfrm>
              <a:off x="7830534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D972F-D2DA-4172-95C7-8BB385A67E28}"/>
                </a:ext>
              </a:extLst>
            </p:cNvPr>
            <p:cNvSpPr/>
            <p:nvPr/>
          </p:nvSpPr>
          <p:spPr>
            <a:xfrm>
              <a:off x="8553069" y="43914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D056090-97F7-40D0-AEAF-1426ECEC32EE}"/>
                </a:ext>
              </a:extLst>
            </p:cNvPr>
            <p:cNvSpPr/>
            <p:nvPr/>
          </p:nvSpPr>
          <p:spPr>
            <a:xfrm>
              <a:off x="8059958" y="441882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34C3FB-30CC-484C-8706-FC461AE97066}"/>
                </a:ext>
              </a:extLst>
            </p:cNvPr>
            <p:cNvSpPr/>
            <p:nvPr/>
          </p:nvSpPr>
          <p:spPr>
            <a:xfrm>
              <a:off x="7887756" y="438323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6747CD-FB8D-4E8A-9D67-082D78EB8131}"/>
                </a:ext>
              </a:extLst>
            </p:cNvPr>
            <p:cNvSpPr/>
            <p:nvPr/>
          </p:nvSpPr>
          <p:spPr>
            <a:xfrm>
              <a:off x="8053075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2B1F09-3DBB-44BA-B4E0-86DB41B80C65}"/>
                </a:ext>
              </a:extLst>
            </p:cNvPr>
            <p:cNvSpPr/>
            <p:nvPr/>
          </p:nvSpPr>
          <p:spPr>
            <a:xfrm>
              <a:off x="7958434" y="45704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C5D95C5-FC50-4255-80F1-A8FEB644CF67}"/>
                </a:ext>
              </a:extLst>
            </p:cNvPr>
            <p:cNvSpPr/>
            <p:nvPr/>
          </p:nvSpPr>
          <p:spPr>
            <a:xfrm>
              <a:off x="8650343" y="42172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360C88-3CC2-44FC-8C78-ECB3922827DD}"/>
                </a:ext>
              </a:extLst>
            </p:cNvPr>
            <p:cNvSpPr/>
            <p:nvPr/>
          </p:nvSpPr>
          <p:spPr>
            <a:xfrm>
              <a:off x="8822345" y="417700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C6CA459-8246-4321-A736-7E649F151A6C}"/>
                </a:ext>
              </a:extLst>
            </p:cNvPr>
            <p:cNvSpPr/>
            <p:nvPr/>
          </p:nvSpPr>
          <p:spPr>
            <a:xfrm>
              <a:off x="8756011" y="44057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2CCC6A-7A97-41D9-ADD1-3392B3DC1892}"/>
                </a:ext>
              </a:extLst>
            </p:cNvPr>
            <p:cNvSpPr/>
            <p:nvPr/>
          </p:nvSpPr>
          <p:spPr>
            <a:xfrm>
              <a:off x="8928781" y="438829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6E2EC-68D6-4DF4-8DD1-91B53288E648}"/>
                </a:ext>
              </a:extLst>
            </p:cNvPr>
            <p:cNvSpPr/>
            <p:nvPr/>
          </p:nvSpPr>
          <p:spPr>
            <a:xfrm>
              <a:off x="8666242" y="455483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DCF0A6-0F33-45A5-AC1F-DE22F89C60EF}"/>
                </a:ext>
              </a:extLst>
            </p:cNvPr>
            <p:cNvSpPr/>
            <p:nvPr/>
          </p:nvSpPr>
          <p:spPr>
            <a:xfrm>
              <a:off x="8822345" y="452612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CB7EB6-3890-4941-9428-CEC2DBB3C941}"/>
              </a:ext>
            </a:extLst>
          </p:cNvPr>
          <p:cNvGrpSpPr/>
          <p:nvPr/>
        </p:nvGrpSpPr>
        <p:grpSpPr>
          <a:xfrm>
            <a:off x="2786710" y="4046812"/>
            <a:ext cx="2224538" cy="2408549"/>
            <a:chOff x="2786710" y="4046812"/>
            <a:chExt cx="2224538" cy="240854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C9A69AD-832B-4D40-B98A-50FBDEB38326}"/>
                </a:ext>
              </a:extLst>
            </p:cNvPr>
            <p:cNvSpPr/>
            <p:nvPr/>
          </p:nvSpPr>
          <p:spPr>
            <a:xfrm>
              <a:off x="4023421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E84F24-528D-4B45-993B-EEFD25E2FC55}"/>
                </a:ext>
              </a:extLst>
            </p:cNvPr>
            <p:cNvSpPr/>
            <p:nvPr/>
          </p:nvSpPr>
          <p:spPr>
            <a:xfrm>
              <a:off x="4438947" y="4964231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882EA1-8D49-4BB8-B1BC-AA8E9945B7EE}"/>
                </a:ext>
              </a:extLst>
            </p:cNvPr>
            <p:cNvSpPr/>
            <p:nvPr/>
          </p:nvSpPr>
          <p:spPr>
            <a:xfrm>
              <a:off x="3194782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B3D6FD2-7D4F-429D-BBC3-18BD8FFD4165}"/>
                </a:ext>
              </a:extLst>
            </p:cNvPr>
            <p:cNvSpPr/>
            <p:nvPr/>
          </p:nvSpPr>
          <p:spPr>
            <a:xfrm>
              <a:off x="3610073" y="496726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6D37F8-862D-4D7C-AAF0-B44F97658FB7}"/>
                </a:ext>
              </a:extLst>
            </p:cNvPr>
            <p:cNvSpPr/>
            <p:nvPr/>
          </p:nvSpPr>
          <p:spPr>
            <a:xfrm>
              <a:off x="2786710" y="496318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7CDFC43-FB67-4935-BD89-74F9A1962AA4}"/>
                </a:ext>
              </a:extLst>
            </p:cNvPr>
            <p:cNvSpPr/>
            <p:nvPr/>
          </p:nvSpPr>
          <p:spPr>
            <a:xfrm>
              <a:off x="3199518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565BD50-79C2-4970-BCE1-18060CD992A2}"/>
                </a:ext>
              </a:extLst>
            </p:cNvPr>
            <p:cNvSpPr/>
            <p:nvPr/>
          </p:nvSpPr>
          <p:spPr>
            <a:xfrm>
              <a:off x="4023024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2B2A9868-BE6E-4EB4-80AE-436E9944A5CE}"/>
              </a:ext>
            </a:extLst>
          </p:cNvPr>
          <p:cNvSpPr/>
          <p:nvPr/>
        </p:nvSpPr>
        <p:spPr>
          <a:xfrm>
            <a:off x="5643681" y="500378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9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AF25-C87F-413C-A319-42B06DE9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6780-DB41-4ED6-A062-19678D8D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5857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 to clustering method, except now the unit of analysis is not a spot but instead a “cell”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“cell” while accounting for the spatial structure</a:t>
            </a:r>
          </a:p>
          <a:p>
            <a:pPr lvl="1"/>
            <a:r>
              <a:rPr lang="en-US" dirty="0"/>
              <a:t>In each iteration, jitter the features of each “cell” while keeping the sum over all “cells” within a spot fixed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F9577D-B5A9-4F67-ACE4-07A1D2D605BA}"/>
              </a:ext>
            </a:extLst>
          </p:cNvPr>
          <p:cNvGrpSpPr/>
          <p:nvPr/>
        </p:nvGrpSpPr>
        <p:grpSpPr>
          <a:xfrm>
            <a:off x="8153341" y="4333553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078AE8B-A428-49FF-9835-2DA364416E4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9267C8D-20B5-48CC-B755-C1868036926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42D158-C9ED-4DD9-AC03-48DD7E7F2C69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17F66C2C-6708-40C0-94CE-800543802F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A90E266E-0D8D-4E4B-8066-3FFD5553DE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197A3B10-100D-49AE-B129-B0F0C7A2AB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CB98BBE5-C494-4BF0-BE42-547EC851AA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C8B8782-A894-4A0D-B91B-3B2A10EA2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BA255E6-E63B-42F7-9833-3066855BF4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659B7127-9F0F-4826-A069-ACE38E0F73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417A5ADD-599A-4A3C-9F02-C443B8A10E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52B9895-079E-4FCF-AEA3-A5AB7D2BC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E1B347E3-68B2-4AD9-82F8-8F05AE3A0A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D5BD8A55-A26A-4B24-923C-83AD49A5F0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36B12EAC-B94D-447C-AB94-A731A0EBF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ED02AA02-93E6-4254-8A20-C87B991BE6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BAD18EC1-8278-46BA-8703-428529622A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15DA66AD-B311-47B3-920F-1578BFA3A5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8279D520-9FC0-41ED-86F0-2D203BB2F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97C5F151-D223-4D79-A5CE-586EC82ADA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8E7FEEE3-0DC4-4009-89F1-410C9D1327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AD9A44E8-5F3F-4F38-A192-FA4D45A58F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0C8AFC72-969A-41C6-8827-09E637A2E8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2A7D9643-F59B-4D98-8EB1-BE76D72B0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F3024A3B-82BF-4D33-BE0D-B780EADC36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706F5302-BCBC-4B20-A6C6-D4AA8BF559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EA77A2FB-446C-4378-80C5-73F925FD5A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9CF76BBC-0870-4678-AA6F-7FA223F038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6CBA75E-2FC3-4BBF-AFE8-880F620F1D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782789-EDDE-49A3-B6D3-E09A99BCBA07}"/>
              </a:ext>
            </a:extLst>
          </p:cNvPr>
          <p:cNvGrpSpPr/>
          <p:nvPr/>
        </p:nvGrpSpPr>
        <p:grpSpPr>
          <a:xfrm>
            <a:off x="4803593" y="4387551"/>
            <a:ext cx="2593045" cy="2245730"/>
            <a:chOff x="4664310" y="2036237"/>
            <a:chExt cx="2593045" cy="2245730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DEB3432-2906-4693-BBD7-184D6B4E949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325A5D8-002C-4231-BB2B-79C20766116C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3FD8C211-AB2F-4048-9489-5F4AB8845A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B6D054B0-F929-459D-A066-3CC8AF47D1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7308A735-3A4C-42F4-93F6-6F99645C9F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1BB3DE40-8F71-4DD3-B842-AF11FC3732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C46F0890-1D50-472F-A07A-37963CC8EC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612968E1-AFAC-4E7D-BB48-8A4023D8EC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4421C166-616C-46B1-9857-BAE187907C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F60FD9CF-2C9B-4BC8-A966-43D794A629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E7DF74B9-C8D1-464A-A0E7-B063FC09C6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00090599-32B2-4C33-A2E7-87896E251F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DEB6190E-8FC5-48C3-BB0F-766AE39609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1BD29D20-C363-46A4-8F51-BD3930876A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6E338E34-AB96-436A-AD71-39FA610095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0800AB62-906C-4A73-96D8-75290AF812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572E4840-A180-43FD-BF98-EE8DC44A36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4879AC6B-3302-464D-BE0E-8B47305C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9FAE6192-F68B-42CE-AA99-0AB4EACA2B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CE07FC8B-B4F9-44C9-9DEE-8889B35A07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97C9939-95DF-4D0E-B9A3-09567CD1E7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2B51E4ED-A6C9-4B88-8B6A-617171565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F8CCC194-C63C-47FF-9FD4-C1CCDD7D57B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DD2F03AA-EB41-4265-8B54-12819EE4C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2B451818-810B-462A-AE5C-7611F771A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1E61AF49-8B54-4A32-B1C0-70C10FA3E2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64E6C07-A7F7-408B-90E5-31337DA599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673913D5-EA0C-4AEF-9058-CC13701E80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5E7F2FC4-C5F2-4024-9300-39D521C9AC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301480-571C-42ED-AB13-E296C5EDEAFC}"/>
              </a:ext>
            </a:extLst>
          </p:cNvPr>
          <p:cNvGrpSpPr/>
          <p:nvPr/>
        </p:nvGrpSpPr>
        <p:grpSpPr>
          <a:xfrm>
            <a:off x="1172142" y="4327415"/>
            <a:ext cx="2623008" cy="2304099"/>
            <a:chOff x="1120483" y="1976101"/>
            <a:chExt cx="2623008" cy="2304099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C447C4E-3AB3-4762-B7A8-04A9B9E5EEA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72283B6-80CC-4C1A-87B5-5A8154C3D92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C0FD036-F19E-4DB4-8957-D3CA773375FA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D855783C-F56A-473B-9C91-529D1C5E85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13F61D-7E6F-4B1F-952B-E9CB3475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EF8CC419-8084-4A65-8EC2-E4FFC1193E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2279EB5A-3748-4792-ACFF-586F024390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Hexagon 71">
                <a:extLst>
                  <a:ext uri="{FF2B5EF4-FFF2-40B4-BE49-F238E27FC236}">
                    <a16:creationId xmlns:a16="http://schemas.microsoft.com/office/drawing/2014/main" id="{8F310C44-C0D4-4C4E-89B2-0741F3D3B1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CE35B619-94AB-4F27-A664-65E313CCBE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C7ABABE6-A18E-4B57-B96D-183051D011FB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5BB9CCF0-F6BA-4E37-B18F-F2CFBF51F7DF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5F444363-B7BA-4944-8171-90ACBFEDAE28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C4167D52-3780-484B-B8C3-8DEC9E21E69F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17461849-0903-4C43-97F1-2C2C1A27106C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72D8C217-F74C-420B-91B4-8343E95B0144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CCC5CD6B-88B5-4BC0-A51C-09B107A976D2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5684513C-0FBD-4A97-99F2-EDB197807A22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CE0669F4-F1C2-4EA9-A606-EE41BEFEA37A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40A9FF13-41BB-455D-B83E-F5F00C7CC6A1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E0DC58DE-7ED6-4894-B428-5CCF648B2686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5C1A8D35-4AD3-4F49-AAF0-CAA50E3E374B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0AC79E1-246A-4E34-907A-676D4AA73A94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1CD29627-6FA4-491F-B76C-FB179EDA59AD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9B82189E-CB08-41DA-BBCE-C57A716BDB72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8A17CB1F-19F9-4B46-98DD-3A505AB20CD0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18E94F3F-39F8-4C37-ACDE-B86BBD3A552A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6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D040-59F4-48E1-ABAD-FB8B80AC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AB0E-3095-4FB6-8460-FFBD7CD19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Aside from the jittering, all other steps of deconvolution are essentially the same as for clustering</a:t>
                </a:r>
              </a:p>
              <a:p>
                <a:r>
                  <a:rPr lang="en-US" dirty="0"/>
                  <a:t>In each iteration, jitter the PCs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by proposing a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adding a normal(0,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error,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small constant</a:t>
                </a:r>
              </a:p>
              <a:p>
                <a:pPr lvl="1"/>
                <a:r>
                  <a:rPr lang="en-US" dirty="0"/>
                  <a:t>Accept or reject the new proposal based on the likelihood and a weak prior to keep the jittered values from drifting too far away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AB0E-3095-4FB6-8460-FFBD7CD19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Melanoma (Thrane et al., 2018)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9BE2984F-BF54-4625-B82C-218CFCC89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65424" b="49766"/>
          <a:stretch/>
        </p:blipFill>
        <p:spPr>
          <a:xfrm>
            <a:off x="6482102" y="2081673"/>
            <a:ext cx="5084319" cy="3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Deconvolution reveals heterogeneity in the tumor immune microenvironment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5A8428B3-61D0-4DBE-8505-E4E85B747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672" t="50234" r="64963" b="-20"/>
          <a:stretch/>
        </p:blipFill>
        <p:spPr>
          <a:xfrm>
            <a:off x="6374675" y="2093510"/>
            <a:ext cx="4776650" cy="38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C75E-B36D-41AB-89F3-47C8975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cell carcinoma (MCC)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0063A-5A6A-428A-B931-4D313007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CHGA</a:t>
            </a:r>
            <a:r>
              <a:rPr lang="en-US" dirty="0"/>
              <a:t> (cancer marker) expression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52696E-70D7-4EE6-914D-63FE976CE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/>
              <a:t>CD3 (T cell marker) expression</a:t>
            </a:r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269D8582-CFA7-4739-831F-F8E75C4FD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1606" r="15878"/>
          <a:stretch/>
        </p:blipFill>
        <p:spPr>
          <a:xfrm>
            <a:off x="7025672" y="2505075"/>
            <a:ext cx="3476244" cy="368458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B4F48BC-CD03-4752-928F-4CAF1ED63A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643" r="14789"/>
          <a:stretch/>
        </p:blipFill>
        <p:spPr>
          <a:xfrm>
            <a:off x="1631375" y="2505075"/>
            <a:ext cx="357461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Clusters 1 and 4 from spatial clustering correspond to the tumor</a:t>
            </a:r>
          </a:p>
          <a:p>
            <a:r>
              <a:rPr lang="en-US" dirty="0"/>
              <a:t>Cluster 2 has the highest immune expression</a:t>
            </a:r>
          </a:p>
        </p:txBody>
      </p:sp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26D84D2B-84E8-4A26-AFCB-1422855C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329" r="1329"/>
          <a:stretch>
            <a:fillRect/>
          </a:stretch>
        </p:blipFill>
        <p:spPr>
          <a:xfrm>
            <a:off x="6172200" y="1955575"/>
            <a:ext cx="5181600" cy="409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B789-04B6-4680-A4B1-23B77C4E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368318"/>
            <a:ext cx="9668256" cy="612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11760-4DA9-4C3E-940E-D99E5204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6445-1BFC-47A3-A3BF-C65847C3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  <a:p>
            <a:r>
              <a:rPr lang="en-US" dirty="0"/>
              <a:t>Spatial clustering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Prefrontal cortex</a:t>
            </a:r>
          </a:p>
          <a:p>
            <a:r>
              <a:rPr lang="en-US" dirty="0"/>
              <a:t>Spatial deconvolution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Melanoma</a:t>
            </a:r>
          </a:p>
          <a:p>
            <a:pPr lvl="1"/>
            <a:r>
              <a:rPr lang="en-US" dirty="0"/>
              <a:t>Example: Merkel cell carcinoma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C2E85-8F88-4DB1-B9A3-4FF9F1691E6B}"/>
              </a:ext>
            </a:extLst>
          </p:cNvPr>
          <p:cNvSpPr/>
          <p:nvPr/>
        </p:nvSpPr>
        <p:spPr>
          <a:xfrm>
            <a:off x="3265714" y="200297"/>
            <a:ext cx="4145280" cy="62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9B287C20-404D-4CF3-B412-7D912C324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29" r="1329"/>
          <a:stretch>
            <a:fillRect/>
          </a:stretch>
        </p:blipFill>
        <p:spPr>
          <a:xfrm>
            <a:off x="6143625" y="1974625"/>
            <a:ext cx="5181600" cy="40914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of the immune cells (green) are at the periphery of the tumor</a:t>
            </a:r>
          </a:p>
          <a:p>
            <a:r>
              <a:rPr lang="en-US" dirty="0"/>
              <a:t>However, there is some evidence of immune infiltration inside the tumor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E29572-2471-4271-A0AC-E133ABB4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040068"/>
            <a:ext cx="9048750" cy="3271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30E34-B4F5-4CDE-8AAF-ECD6053F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79-2BD0-4EC3-89A3-13C231321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Spatial RNA sequencing provides high-throughput gene expression profiling while preserving the morphological context of the tissue</a:t>
            </a:r>
          </a:p>
        </p:txBody>
      </p:sp>
    </p:spTree>
    <p:extLst>
      <p:ext uri="{BB962C8B-B14F-4D97-AF65-F5344CB8AC3E}">
        <p14:creationId xmlns:p14="http://schemas.microsoft.com/office/powerpoint/2010/main" val="11318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D2693C-05CD-4CF1-9F82-B62CDB8F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06" y="3018653"/>
            <a:ext cx="2062390" cy="173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FB57F-BADC-4013-A450-6082EB4D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C574-10B3-43F5-A826-D90BF1391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Accurate clustering is an important step that allows downstream analyses such as cell type or tissue annotation and differential expression to provide unbiased biological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1BCB8-3AF8-49ED-A373-6C6EE5223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7" r="1506" b="10425"/>
          <a:stretch/>
        </p:blipFill>
        <p:spPr>
          <a:xfrm>
            <a:off x="1299935" y="4151881"/>
            <a:ext cx="1915386" cy="19056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F4A199D-60B9-4699-AF9B-E06A42390E40}"/>
              </a:ext>
            </a:extLst>
          </p:cNvPr>
          <p:cNvSpPr/>
          <p:nvPr/>
        </p:nvSpPr>
        <p:spPr>
          <a:xfrm>
            <a:off x="3362325" y="486237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1C46BA4-9F37-46FC-8791-38FFD2D1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08" y="4323578"/>
            <a:ext cx="2062390" cy="17374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79E0575-F561-4F6B-9AD9-501E05E67BA4}"/>
              </a:ext>
            </a:extLst>
          </p:cNvPr>
          <p:cNvSpPr/>
          <p:nvPr/>
        </p:nvSpPr>
        <p:spPr>
          <a:xfrm>
            <a:off x="6510698" y="485774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C74D5-CABE-4A03-94F7-A0913A4DAFAF}"/>
              </a:ext>
            </a:extLst>
          </p:cNvPr>
          <p:cNvSpPr txBox="1"/>
          <p:nvPr/>
        </p:nvSpPr>
        <p:spPr>
          <a:xfrm>
            <a:off x="7805327" y="406839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A9DDB-B9EF-49DA-83BC-4DD2A0120411}"/>
              </a:ext>
            </a:extLst>
          </p:cNvPr>
          <p:cNvSpPr txBox="1"/>
          <p:nvPr/>
        </p:nvSpPr>
        <p:spPr>
          <a:xfrm>
            <a:off x="8139883" y="383523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9B98A-EF4C-4FEC-9CB6-92682166D5E2}"/>
              </a:ext>
            </a:extLst>
          </p:cNvPr>
          <p:cNvSpPr txBox="1"/>
          <p:nvPr/>
        </p:nvSpPr>
        <p:spPr>
          <a:xfrm>
            <a:off x="8320567" y="3663786"/>
            <a:ext cx="39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21C4-6983-4062-A8A7-12F7979C9E5B}"/>
              </a:ext>
            </a:extLst>
          </p:cNvPr>
          <p:cNvSpPr txBox="1"/>
          <p:nvPr/>
        </p:nvSpPr>
        <p:spPr>
          <a:xfrm>
            <a:off x="8465747" y="34563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5172E-A3E1-4C24-9D63-619FEAAF9E2E}"/>
              </a:ext>
            </a:extLst>
          </p:cNvPr>
          <p:cNvSpPr txBox="1"/>
          <p:nvPr/>
        </p:nvSpPr>
        <p:spPr>
          <a:xfrm>
            <a:off x="8608304" y="324575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1029A-868C-4950-AF15-CEDEC263B619}"/>
              </a:ext>
            </a:extLst>
          </p:cNvPr>
          <p:cNvSpPr txBox="1"/>
          <p:nvPr/>
        </p:nvSpPr>
        <p:spPr>
          <a:xfrm>
            <a:off x="8750861" y="305285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C90EF-E231-46A7-AA3C-0CCB93A7BFCF}"/>
              </a:ext>
            </a:extLst>
          </p:cNvPr>
          <p:cNvSpPr txBox="1"/>
          <p:nvPr/>
        </p:nvSpPr>
        <p:spPr>
          <a:xfrm>
            <a:off x="7992879" y="301865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477E9DE-0994-46AA-B5C4-BE2FA00D7AC6}"/>
              </a:ext>
            </a:extLst>
          </p:cNvPr>
          <p:cNvSpPr/>
          <p:nvPr/>
        </p:nvSpPr>
        <p:spPr>
          <a:xfrm rot="20700000">
            <a:off x="6510698" y="422811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CFBAE4-A500-4AF5-88EA-37FB70849B6B}"/>
              </a:ext>
            </a:extLst>
          </p:cNvPr>
          <p:cNvSpPr/>
          <p:nvPr/>
        </p:nvSpPr>
        <p:spPr>
          <a:xfrm rot="900000" flipV="1">
            <a:off x="6480770" y="548737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FD7CE8-26D4-44D5-A937-1FCFC42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347" y="4983166"/>
            <a:ext cx="1679576" cy="1746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B051EA-9EFD-4D2D-8982-0522A1B06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414" y="3588598"/>
            <a:ext cx="1431036" cy="16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5 cluster finite mixture model for the German election data ...">
            <a:extLst>
              <a:ext uri="{FF2B5EF4-FFF2-40B4-BE49-F238E27FC236}">
                <a16:creationId xmlns:a16="http://schemas.microsoft.com/office/drawing/2014/main" id="{C78D3812-AE59-4CDB-9FC3-E53F14D5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14" y="3569548"/>
            <a:ext cx="3235250" cy="32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7A963-F5A2-455E-B85D-E22BC07C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0ED5-CF17-4908-A681-E768140D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 parametric model to the observed data (principal components) 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spot</a:t>
            </a:r>
          </a:p>
          <a:p>
            <a:pPr lvl="1"/>
            <a:r>
              <a:rPr lang="en-US" dirty="0"/>
              <a:t>Spatially smooth cluster labels by encouraging neighboring spots to belong to the same cluster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23C017-D1CE-44FB-9CE4-ACF2DFC9DCD9}"/>
              </a:ext>
            </a:extLst>
          </p:cNvPr>
          <p:cNvGrpSpPr/>
          <p:nvPr/>
        </p:nvGrpSpPr>
        <p:grpSpPr>
          <a:xfrm>
            <a:off x="7249860" y="3900997"/>
            <a:ext cx="2965797" cy="2572351"/>
            <a:chOff x="7249860" y="3989007"/>
            <a:chExt cx="2965797" cy="2572351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170E804-F032-4E57-BEB5-CAB8604E7244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05978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261B6D1-4AE5-43CE-AEB0-A754962F67D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394114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FCFF99A-0331-42F4-B490-DF58EC1AE360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65715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3F7B561-523C-4896-A74D-CF1DAFDBFC4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79914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8AE9CDA-217C-424F-AD17-20FAD301681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5151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6C4024F7-A2C7-4DCE-8003-9110EF5C0A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74695" y="49818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50BD4569-D239-49E1-A9F8-1984CA70A70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5250" y="497934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2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66E0155-825E-4C54-A4B8-36A6A45B636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66176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7634A39-1F0C-4D14-99EB-0B3414A60142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37777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8CD896B-B3B0-4FB8-9838-E8D084A96C3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51977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9C4D40F-4C2C-406C-8E5A-7849EF8A7A7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23578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A9FB3366-8C41-4155-B616-9F39EB848F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46757" y="5977084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77F93D1-7A64-4699-933B-17046EF75E3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9556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C7CD533-C426-46B5-A401-D599B55A18FC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97691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522244C-CA9A-4490-AACA-85ABB6AC960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69293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F45D1C6C-A517-4298-81B3-901F17B5656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83492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37ED7DA-71D3-47CE-8352-F12E8F760EFA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22047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A6B7A8A-E65E-4051-8CD1-501E4F65D80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3624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D33407F-EB85-4260-A50C-997168651A8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41917" y="498920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5DFD4877-5D60-40AE-9BBD-6651CD79BEF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51774" y="5987098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41969BA5-2B04-4BA4-BB17-AFA2765335C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36043" y="399902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FDF5DF7-54FD-4FE4-9D49-01ECDE3161A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75116" y="597708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10C2F1A-974B-45AC-93DB-69E7D913AAB5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49860" y="39890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69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3C3B-4230-4009-B4B9-BEEB1628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D25AB-8305-4F25-87DA-1D0BDEEDA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imension of the data (number of PCs)</a:t>
                </a: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umber of spots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mean of cluster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on PC scale (normally distributed)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precision matrix (inverse of covariance) (Wishart distributed)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eight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(Gamma distributed)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label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number of clusters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PCs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(the observed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(normally distributed)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smoothing parameter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D25AB-8305-4F25-87DA-1D0BDEEDA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1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C9B196-328F-411E-AD99-EE7C34B9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Normal (left) vs. </a:t>
            </a:r>
            <a:r>
              <a:rPr lang="en-US" sz="4000" i="1" dirty="0"/>
              <a:t>t</a:t>
            </a:r>
            <a:r>
              <a:rPr lang="en-US" sz="4000" dirty="0"/>
              <a:t>-distributed (right)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4F3FB4-D5F5-4DC0-B928-8F35BC63E44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60499"/>
                <a:ext cx="6858000" cy="503237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b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Priors: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Posteriors: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0" smtClean="0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0" smtClean="0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smtClean="0">
                                      <a:latin typeface="Cambria Math" panose="02040503050406030204" pitchFamily="18" charset="0"/>
                                    </a:rPr>
                                    <m:t>diag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Likelihood: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4F3FB4-D5F5-4DC0-B928-8F35BC63E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60499"/>
                <a:ext cx="6858000" cy="50323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B0107E-3338-4097-BDE6-5F8901390E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38738" y="1460500"/>
                <a:ext cx="5848524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1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Priors: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1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Posteriors: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latin typeface="Cambria Math" panose="02040503050406030204" pitchFamily="18" charset="0"/>
                                    </a:rPr>
                                    <m:t>diag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m:rPr>
                          <m:sty m:val="p"/>
                        </m:rPr>
                        <a:rPr lang="en-US" sz="1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0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Likelihood: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000" b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>
                  <a:buNone/>
                </a:pPr>
                <a:endParaRPr lang="en-US" sz="10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B0107E-3338-4097-BDE6-5F8901390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38738" y="1460500"/>
                <a:ext cx="5848524" cy="4351338"/>
              </a:xfrm>
              <a:blipFill>
                <a:blip r:embed="rId3"/>
                <a:stretch>
                  <a:fillRect b="-1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DD9F300-C74B-4EE9-9C68-DB217F34DA6F}"/>
              </a:ext>
            </a:extLst>
          </p:cNvPr>
          <p:cNvSpPr txBox="1"/>
          <p:nvPr/>
        </p:nvSpPr>
        <p:spPr>
          <a:xfrm>
            <a:off x="4477477" y="1690688"/>
            <a:ext cx="294067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Parametric form of the data</a:t>
            </a:r>
          </a:p>
          <a:p>
            <a:pPr algn="ctr"/>
            <a:r>
              <a:rPr lang="en-US" dirty="0"/>
              <a:t>Distribution of errors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Priors and posteriors of</a:t>
            </a:r>
          </a:p>
          <a:p>
            <a:pPr algn="ctr"/>
            <a:r>
              <a:rPr lang="en-US" dirty="0"/>
              <a:t>Mean, precision, weights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Conditional likelihood of data</a:t>
            </a:r>
          </a:p>
          <a:p>
            <a:pPr algn="ctr"/>
            <a:r>
              <a:rPr lang="en-US" dirty="0"/>
              <a:t>given 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47747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559BE2-DEE9-4C13-B526-D79708AE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AD919A-8523-4C8F-B1EA-3B41B392E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parameters of interest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Estimation depends on the likelihood (bottom of last slide) and the spatial prior (Potts model)</a:t>
                </a:r>
              </a:p>
              <a:p>
                <a:pPr lvl="1"/>
                <a:r>
                  <a:rPr lang="en-US" b="0" dirty="0"/>
                  <a:t>For spot </a:t>
                </a:r>
                <a:r>
                  <a:rPr lang="en-US" b="0" i="1" dirty="0" err="1"/>
                  <a:t>i</a:t>
                </a:r>
                <a:r>
                  <a:rPr lang="en-US" b="0" dirty="0"/>
                  <a:t> with neighbors </a:t>
                </a:r>
                <a:r>
                  <a:rPr lang="en-US" b="0" i="1" dirty="0"/>
                  <a:t>j</a:t>
                </a:r>
                <a:r>
                  <a:rPr lang="en-US" b="0" dirty="0"/>
                  <a:t>, the prior is: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AD919A-8523-4C8F-B1EA-3B41B392E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5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7CE6-21F2-4D01-9695-B875949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D9238-222D-4EC0-BAA3-EB89B82D3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iteration, the means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), precision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),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), and cluster labels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) are updated</a:t>
                </a:r>
              </a:p>
              <a:p>
                <a:pPr lvl="1"/>
                <a:r>
                  <a:rPr lang="en-US" dirty="0"/>
                  <a:t>Means, precision, weights are updated using Gibbs sampling (always accept)</a:t>
                </a:r>
              </a:p>
              <a:p>
                <a:pPr lvl="1"/>
                <a:r>
                  <a:rPr lang="en-US" dirty="0"/>
                  <a:t>Cluster labels are updated by proposing a new cluster label and accepting or rejecting based on the posterior probability (product of likelihood and prior) </a:t>
                </a:r>
              </a:p>
              <a:p>
                <a:r>
                  <a:rPr lang="en-US" dirty="0"/>
                  <a:t>The final estimate for the cluster label of spot </a:t>
                </a:r>
                <a:r>
                  <a:rPr lang="en-US" i="1" dirty="0" err="1"/>
                  <a:t>i</a:t>
                </a:r>
                <a:r>
                  <a:rPr lang="en-US" dirty="0"/>
                  <a:t> is the mode of the chain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possibly where the first arbitrary number of iterations are not included in the chain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D9238-222D-4EC0-BAA3-EB89B82D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6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872</Words>
  <Application>Microsoft Office PowerPoint</Application>
  <PresentationFormat>Widescreen</PresentationFormat>
  <Paragraphs>129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Spatial Clustering and Deconvolution</vt:lpstr>
      <vt:lpstr>Outline</vt:lpstr>
      <vt:lpstr>Visium spatial technology</vt:lpstr>
      <vt:lpstr>Spatial clustering</vt:lpstr>
      <vt:lpstr>Method</vt:lpstr>
      <vt:lpstr>Glossary</vt:lpstr>
      <vt:lpstr>Normal (left) vs. t-distributed (right) likelihood</vt:lpstr>
      <vt:lpstr>Prior</vt:lpstr>
      <vt:lpstr>Estimation</vt:lpstr>
      <vt:lpstr>Dorsolateral prefrontal cortex (Maynard et al., 2020)</vt:lpstr>
      <vt:lpstr>Non-spatial clustering</vt:lpstr>
      <vt:lpstr>Spatial clustering</vt:lpstr>
      <vt:lpstr>Spatial deconvolution</vt:lpstr>
      <vt:lpstr>Method</vt:lpstr>
      <vt:lpstr>Jittering</vt:lpstr>
      <vt:lpstr>Melanoma (Thrane et al., 2018)</vt:lpstr>
      <vt:lpstr>Deconvolution reveals heterogeneity in the tumor immune microenvironment</vt:lpstr>
      <vt:lpstr>Merkle cell carcinoma (MCC)</vt:lpstr>
      <vt:lpstr>Spatial clustering</vt:lpstr>
      <vt:lpstr>Spatial deconvolution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size selection</dc:title>
  <dc:creator>Edward Zhao</dc:creator>
  <cp:lastModifiedBy>Edward Zhao</cp:lastModifiedBy>
  <cp:revision>55</cp:revision>
  <dcterms:created xsi:type="dcterms:W3CDTF">2020-05-12T22:42:26Z</dcterms:created>
  <dcterms:modified xsi:type="dcterms:W3CDTF">2020-05-28T21:31:29Z</dcterms:modified>
</cp:coreProperties>
</file>